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65" r:id="rId9"/>
    <p:sldId id="267" r:id="rId10"/>
    <p:sldId id="266" r:id="rId11"/>
    <p:sldId id="268" r:id="rId12"/>
    <p:sldId id="269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" initials="DJ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A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4643"/>
  </p:normalViewPr>
  <p:slideViewPr>
    <p:cSldViewPr snapToGrid="0" snapToObjects="1">
      <p:cViewPr varScale="1">
        <p:scale>
          <a:sx n="65" d="100"/>
          <a:sy n="65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FDBF8-83F7-3149-96CE-93D7399068B8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C742-948E-2643-BADB-087A7F91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DBC2DE-C710-C646-95B3-8EE9FCA7E649}" type="datetime1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45C1-543B-AC4F-8B6C-CD31347DF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DBC2DE-C710-C646-95B3-8EE9FCA7E649}" type="datetime1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45C1-543B-AC4F-8B6C-CD31347DF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7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DBC2DE-C710-C646-95B3-8EE9FCA7E649}" type="datetime1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45C1-543B-AC4F-8B6C-CD31347DF4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5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lue Sky Standard Light"/>
                <a:cs typeface="Blue Sky Standard Light"/>
              </a:defRPr>
            </a:lvl1pPr>
          </a:lstStyle>
          <a:p>
            <a:fld id="{8C50B74F-20FA-1043-BB49-574B367E42C5}" type="datetime1">
              <a:rPr lang="en-US" altLang="zh-CN" smtClean="0"/>
              <a:t>5/20/18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lue Sky Standard Light"/>
                <a:cs typeface="Blue Sky Standard Light"/>
              </a:defRPr>
            </a:lvl1pPr>
          </a:lstStyle>
          <a:p>
            <a:r>
              <a:rPr lang="en-US" dirty="0" smtClean="0"/>
              <a:t>SAHA gives time back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lue Sky Standard Light"/>
                <a:cs typeface="Blue Sky Standard Light"/>
              </a:defRPr>
            </a:lvl1pPr>
          </a:lstStyle>
          <a:p>
            <a:fld id="{3E792778-6E2E-654E-A6CA-8FEBC3210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8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0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82890-0FAA-1047-B1AF-04885DB9D46F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D8B65-CD00-BC4D-B799-3361DD7E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6.tiff"/><Relationship Id="rId5" Type="http://schemas.openxmlformats.org/officeDocument/2006/relationships/image" Target="../media/image10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hollance/CoreMLHelpers" TargetMode="External"/><Relationship Id="rId3" Type="http://schemas.openxmlformats.org/officeDocument/2006/relationships/hyperlink" Target="https://github.com/mattt/Sur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48909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My View on Core ML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12918"/>
            <a:ext cx="9144000" cy="1655762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Dustin</a:t>
            </a:r>
            <a:r>
              <a:rPr lang="zh-CN" altLang="en-US" sz="2800" dirty="0" smtClean="0">
                <a:solidFill>
                  <a:srgbClr val="0070C0"/>
                </a:solidFill>
              </a:rPr>
              <a:t> </a:t>
            </a:r>
            <a:r>
              <a:rPr lang="en-US" altLang="zh-CN" sz="2800" dirty="0" smtClean="0">
                <a:solidFill>
                  <a:srgbClr val="0070C0"/>
                </a:solidFill>
              </a:rPr>
              <a:t>Jia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dustinjia@gmail.com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" y="3690193"/>
            <a:ext cx="12192000" cy="3159258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72187" y="1292074"/>
            <a:ext cx="1571625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Signal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2208538" y="1477313"/>
            <a:ext cx="977575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496375" y="1292074"/>
            <a:ext cx="1918588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High-Pass Filter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5607212" y="1477313"/>
            <a:ext cx="822163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621624" y="1292074"/>
            <a:ext cx="2181227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Heighten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Signatures</a:t>
            </a:r>
            <a:endParaRPr lang="en-US" dirty="0" smtClean="0"/>
          </a:p>
        </p:txBody>
      </p:sp>
      <p:sp>
        <p:nvSpPr>
          <p:cNvPr id="34" name="Right Arrow 33"/>
          <p:cNvSpPr/>
          <p:nvPr/>
        </p:nvSpPr>
        <p:spPr>
          <a:xfrm>
            <a:off x="8898975" y="1477313"/>
            <a:ext cx="902250" cy="17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009512" y="1254909"/>
            <a:ext cx="1827051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Judgement</a:t>
            </a:r>
            <a:r>
              <a:rPr lang="zh-CN" altLang="en-US" dirty="0" smtClean="0"/>
              <a:t> </a:t>
            </a:r>
            <a:r>
              <a:rPr lang="en-US" altLang="zh-CN" sz="2000" b="1" u="sng" dirty="0" smtClean="0">
                <a:solidFill>
                  <a:srgbClr val="FFFF00"/>
                </a:solidFill>
              </a:rPr>
              <a:t>?</a:t>
            </a:r>
            <a:endParaRPr lang="en-US" sz="2000" b="1" u="sng" dirty="0" smtClean="0">
              <a:solidFill>
                <a:srgbClr val="FFFF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832423" y="2791029"/>
            <a:ext cx="2181227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</a:t>
            </a:r>
            <a:endParaRPr lang="en-US" dirty="0" smtClean="0"/>
          </a:p>
        </p:txBody>
      </p:sp>
      <p:sp>
        <p:nvSpPr>
          <p:cNvPr id="40" name="Rounded Rectangle 39"/>
          <p:cNvSpPr/>
          <p:nvPr/>
        </p:nvSpPr>
        <p:spPr>
          <a:xfrm>
            <a:off x="6621624" y="2787616"/>
            <a:ext cx="2181227" cy="584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 smtClean="0"/>
          </a:p>
        </p:txBody>
      </p:sp>
      <p:sp>
        <p:nvSpPr>
          <p:cNvPr id="41" name="Right Arrow 40"/>
          <p:cNvSpPr/>
          <p:nvPr/>
        </p:nvSpPr>
        <p:spPr>
          <a:xfrm rot="10800000">
            <a:off x="8866512" y="2991436"/>
            <a:ext cx="902250" cy="17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0800000">
            <a:off x="5515024" y="3003811"/>
            <a:ext cx="902250" cy="17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>
            <a:off x="10499519" y="2271007"/>
            <a:ext cx="680946" cy="166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488573" y="2801096"/>
            <a:ext cx="1822101" cy="598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Unlock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Ignore</a:t>
            </a:r>
            <a:endParaRPr lang="en-US" dirty="0" smtClean="0"/>
          </a:p>
        </p:txBody>
      </p:sp>
      <p:sp>
        <p:nvSpPr>
          <p:cNvPr id="48" name="Oval 47"/>
          <p:cNvSpPr/>
          <p:nvPr/>
        </p:nvSpPr>
        <p:spPr>
          <a:xfrm>
            <a:off x="-70737" y="4114800"/>
            <a:ext cx="370776" cy="47148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057521" y="4226492"/>
            <a:ext cx="388188" cy="4043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1823456" y="6510794"/>
            <a:ext cx="356678" cy="4043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162168" y="686207"/>
            <a:ext cx="11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rgbClr val="00B050"/>
                </a:solidFill>
              </a:rPr>
              <a:t>Step</a:t>
            </a:r>
            <a:r>
              <a:rPr lang="zh-CN" altLang="en-US" sz="2400" b="1" u="sng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u="sng" dirty="0" smtClean="0">
                <a:solidFill>
                  <a:srgbClr val="00B050"/>
                </a:solidFill>
              </a:rPr>
              <a:t>1</a:t>
            </a:r>
            <a:endParaRPr lang="en-US" sz="2400" b="1" u="sng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62168" y="2210421"/>
            <a:ext cx="11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rgbClr val="00B050"/>
                </a:solidFill>
              </a:rPr>
              <a:t>Step</a:t>
            </a:r>
            <a:r>
              <a:rPr lang="zh-CN" altLang="en-US" sz="2400" b="1" u="sng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u="sng" dirty="0">
                <a:solidFill>
                  <a:srgbClr val="00B050"/>
                </a:solidFill>
              </a:rPr>
              <a:t>2</a:t>
            </a:r>
            <a:endParaRPr lang="en-US" sz="2400" b="1" u="sng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892" y="286097"/>
            <a:ext cx="5293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Digital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Signal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Processing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(DSP)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0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92778-6E2E-654E-A6CA-8FEBC32100C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763529"/>
              </p:ext>
            </p:extLst>
          </p:nvPr>
        </p:nvGraphicFramePr>
        <p:xfrm>
          <a:off x="2053591" y="2122169"/>
          <a:ext cx="1470660" cy="7200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4132"/>
                <a:gridCol w="294132"/>
                <a:gridCol w="294132"/>
                <a:gridCol w="294132"/>
                <a:gridCol w="294132"/>
              </a:tblGrid>
              <a:tr h="23241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</a:tr>
              <a:tr h="24384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</a:tr>
              <a:tr h="24384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30540"/>
              </p:ext>
            </p:extLst>
          </p:nvPr>
        </p:nvGraphicFramePr>
        <p:xfrm>
          <a:off x="4446269" y="1786889"/>
          <a:ext cx="2244090" cy="139065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244090"/>
              </a:tblGrid>
              <a:tr h="139065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5" idx="3"/>
            <a:endCxn id="9" idx="1"/>
          </p:cNvCxnSpPr>
          <p:nvPr/>
        </p:nvCxnSpPr>
        <p:spPr>
          <a:xfrm>
            <a:off x="3524251" y="2482214"/>
            <a:ext cx="922018" cy="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90359" y="2492690"/>
            <a:ext cx="922018" cy="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657298" y="1934431"/>
            <a:ext cx="2146004" cy="1216057"/>
            <a:chOff x="7776900" y="2553708"/>
            <a:chExt cx="1788337" cy="1013381"/>
          </a:xfrm>
        </p:grpSpPr>
        <p:grpSp>
          <p:nvGrpSpPr>
            <p:cNvPr id="28" name="Group 27"/>
            <p:cNvGrpSpPr/>
            <p:nvPr/>
          </p:nvGrpSpPr>
          <p:grpSpPr>
            <a:xfrm>
              <a:off x="7776900" y="2553708"/>
              <a:ext cx="1559737" cy="1013380"/>
              <a:chOff x="7826380" y="2521728"/>
              <a:chExt cx="1559737" cy="101338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7826380" y="2538919"/>
                <a:ext cx="1449422" cy="996189"/>
                <a:chOff x="7826380" y="2538919"/>
                <a:chExt cx="1449422" cy="996189"/>
              </a:xfrm>
            </p:grpSpPr>
            <p:sp>
              <p:nvSpPr>
                <p:cNvPr id="33" name="Left Bracket 32"/>
                <p:cNvSpPr/>
                <p:nvPr/>
              </p:nvSpPr>
              <p:spPr>
                <a:xfrm>
                  <a:off x="7826380" y="2538919"/>
                  <a:ext cx="64783" cy="916260"/>
                </a:xfrm>
                <a:prstGeom prst="leftBracket">
                  <a:avLst/>
                </a:prstGeom>
                <a:ln w="1587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92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001478" y="2550223"/>
                  <a:ext cx="1274324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920" b="1" dirty="0">
                      <a:latin typeface="Al Bayan Plain" charset="-78"/>
                      <a:ea typeface="Al Bayan Plain" charset="-78"/>
                      <a:cs typeface="Al Bayan Plain" charset="-78"/>
                    </a:rPr>
                    <a:t>2 knock</a:t>
                  </a:r>
                </a:p>
                <a:p>
                  <a:endParaRPr lang="en-US" sz="1920" b="1" dirty="0">
                    <a:latin typeface="Al Bayan Plain" charset="-78"/>
                    <a:ea typeface="Al Bayan Plain" charset="-78"/>
                    <a:cs typeface="Al Bayan Plain" charset="-78"/>
                  </a:endParaRPr>
                </a:p>
                <a:p>
                  <a:endParaRPr lang="en-US" sz="1920" b="1" dirty="0">
                    <a:latin typeface="Al Bayan Plain" charset="-78"/>
                    <a:ea typeface="Al Bayan Plain" charset="-78"/>
                    <a:cs typeface="Al Bayan Plain" charset="-78"/>
                  </a:endParaRPr>
                </a:p>
                <a:p>
                  <a:r>
                    <a:rPr lang="en-US" sz="1920" b="1" dirty="0">
                      <a:latin typeface="Al Bayan Plain" charset="-78"/>
                      <a:ea typeface="Al Bayan Plain" charset="-78"/>
                      <a:cs typeface="Al Bayan Plain" charset="-78"/>
                    </a:rPr>
                    <a:t>Not 2 knock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8446413" y="2521728"/>
                    <a:ext cx="939704" cy="2646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mr-IN" sz="192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√</m:t>
                          </m:r>
                        </m:oMath>
                      </m:oMathPara>
                    </a14:m>
                    <a:endParaRPr lang="en-US" sz="1920" dirty="0" err="1">
                      <a:latin typeface="BrownProTT Light" charset="0"/>
                      <a:ea typeface="BrownProTT Light" charset="0"/>
                      <a:cs typeface="BrownProTT Light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6413" y="2521728"/>
                    <a:ext cx="939704" cy="26462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6818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 flipV="1">
                  <a:off x="8665791" y="3320867"/>
                  <a:ext cx="899446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92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1920" dirty="0" err="1">
                    <a:latin typeface="BrownProTT Light" charset="0"/>
                    <a:ea typeface="BrownProTT Light" charset="0"/>
                    <a:cs typeface="BrownProTT Light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8665791" y="3320867"/>
                  <a:ext cx="899446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5059678" y="2266235"/>
            <a:ext cx="1394460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20" dirty="0">
                <a:latin typeface="BrownProTT Light" charset="0"/>
                <a:ea typeface="BrownProTT Light" charset="0"/>
                <a:cs typeface="BrownProTT Light" charset="0"/>
              </a:rPr>
              <a:t>Algorithm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7340" y="3963487"/>
            <a:ext cx="9601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Algorithm: Convolutional Neural Network (CNN) model (</a:t>
            </a:r>
            <a:r>
              <a:rPr lang="en-US" sz="2400" b="1" u="sng" dirty="0">
                <a:solidFill>
                  <a:srgbClr val="C00000"/>
                </a:solidFill>
                <a:ea typeface="BrownProTT Light" charset="0"/>
                <a:cs typeface="BrownProTT Light" charset="0"/>
              </a:rPr>
              <a:t>supervise learning</a:t>
            </a:r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)</a:t>
            </a:r>
          </a:p>
          <a:p>
            <a:endParaRPr lang="en-US" sz="2400" dirty="0">
              <a:solidFill>
                <a:schemeClr val="tx2"/>
              </a:solidFill>
              <a:ea typeface="BrownProTT Light" charset="0"/>
              <a:cs typeface="BrownProTT Light" charset="0"/>
            </a:endParaRPr>
          </a:p>
          <a:p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Why CNN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:</a:t>
            </a:r>
            <a:endParaRPr lang="en-US" sz="2400" dirty="0">
              <a:solidFill>
                <a:schemeClr val="tx2"/>
              </a:solidFill>
              <a:ea typeface="BrownProTT Light" charset="0"/>
              <a:cs typeface="BrownProTT Light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Can</a:t>
            </a:r>
            <a:r>
              <a:rPr lang="zh-CN" alt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c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apture </a:t>
            </a:r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the 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shape</a:t>
            </a:r>
            <a:r>
              <a:rPr lang="zh-CN" alt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signatures</a:t>
            </a:r>
            <a:r>
              <a:rPr lang="zh-CN" alt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of</a:t>
            </a:r>
            <a:r>
              <a:rPr lang="zh-CN" alt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the signal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s.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endParaRPr lang="en-US" sz="2400" dirty="0">
              <a:solidFill>
                <a:schemeClr val="tx2"/>
              </a:solidFill>
              <a:ea typeface="BrownProTT Light" charset="0"/>
              <a:cs typeface="BrownProTT Light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C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an </a:t>
            </a:r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differentiate between 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various</a:t>
            </a:r>
            <a:r>
              <a:rPr lang="zh-CN" alt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gestures</a:t>
            </a:r>
            <a:r>
              <a:rPr lang="en-US" altLang="zh-CN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.</a:t>
            </a:r>
            <a:r>
              <a:rPr lang="en-US" sz="24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endParaRPr lang="en-US" sz="2400" dirty="0">
              <a:solidFill>
                <a:schemeClr val="tx2"/>
              </a:solidFill>
              <a:ea typeface="BrownProTT Light" charset="0"/>
              <a:cs typeface="BrownProTT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421" y="706387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Machine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Learning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59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62422" y="1463040"/>
            <a:ext cx="10044618" cy="3383280"/>
            <a:chOff x="139913" y="2052536"/>
            <a:chExt cx="7861565" cy="232648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14217"/>
            <a:stretch/>
          </p:blipFill>
          <p:spPr>
            <a:xfrm>
              <a:off x="1381328" y="2052536"/>
              <a:ext cx="6620150" cy="2326486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39913" y="2594500"/>
              <a:ext cx="1698412" cy="1436952"/>
              <a:chOff x="139913" y="2594500"/>
              <a:chExt cx="1698412" cy="1436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3" y="2594500"/>
                <a:ext cx="1698412" cy="14369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961074" y="3482312"/>
                <a:ext cx="398833" cy="382747"/>
              </a:xfrm>
              <a:prstGeom prst="rect">
                <a:avLst/>
              </a:prstGeom>
              <a:noFill/>
              <a:ln w="25400">
                <a:solidFill>
                  <a:srgbClr val="C8C8C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92778-6E2E-654E-A6CA-8FEBC32100C3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65513" y="3496637"/>
            <a:ext cx="574102" cy="65995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31926" y="3946375"/>
            <a:ext cx="650999" cy="1039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340093" y="1866606"/>
            <a:ext cx="1851907" cy="1201635"/>
            <a:chOff x="7776900" y="2494572"/>
            <a:chExt cx="1449422" cy="826295"/>
          </a:xfrm>
        </p:grpSpPr>
        <p:grpSp>
          <p:nvGrpSpPr>
            <p:cNvPr id="32" name="Group 31"/>
            <p:cNvGrpSpPr/>
            <p:nvPr/>
          </p:nvGrpSpPr>
          <p:grpSpPr>
            <a:xfrm>
              <a:off x="7776900" y="2494572"/>
              <a:ext cx="1449422" cy="826295"/>
              <a:chOff x="7826380" y="2462592"/>
              <a:chExt cx="1449422" cy="82629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7826380" y="2538919"/>
                <a:ext cx="1449422" cy="749968"/>
                <a:chOff x="7826380" y="2538919"/>
                <a:chExt cx="1449422" cy="749968"/>
              </a:xfrm>
            </p:grpSpPr>
            <p:sp>
              <p:nvSpPr>
                <p:cNvPr id="19" name="Left Bracket 18"/>
                <p:cNvSpPr/>
                <p:nvPr/>
              </p:nvSpPr>
              <p:spPr>
                <a:xfrm>
                  <a:off x="7826380" y="2538919"/>
                  <a:ext cx="66021" cy="745661"/>
                </a:xfrm>
                <a:prstGeom prst="leftBracket">
                  <a:avLst/>
                </a:prstGeom>
                <a:ln w="1587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001478" y="2550223"/>
                  <a:ext cx="1274324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440" b="1" dirty="0">
                      <a:latin typeface="Al Bayan Plain" charset="-78"/>
                      <a:ea typeface="Al Bayan Plain" charset="-78"/>
                      <a:cs typeface="Al Bayan Plain" charset="-78"/>
                    </a:rPr>
                    <a:t>2 knock</a:t>
                  </a:r>
                </a:p>
                <a:p>
                  <a:endParaRPr lang="en-US" sz="1440" b="1" dirty="0">
                    <a:latin typeface="Al Bayan Plain" charset="-78"/>
                    <a:ea typeface="Al Bayan Plain" charset="-78"/>
                    <a:cs typeface="Al Bayan Plain" charset="-78"/>
                  </a:endParaRPr>
                </a:p>
                <a:p>
                  <a:endParaRPr lang="en-US" sz="1440" b="1" dirty="0">
                    <a:latin typeface="Al Bayan Plain" charset="-78"/>
                    <a:ea typeface="Al Bayan Plain" charset="-78"/>
                    <a:cs typeface="Al Bayan Plain" charset="-78"/>
                  </a:endParaRPr>
                </a:p>
                <a:p>
                  <a:r>
                    <a:rPr lang="en-US" sz="1440" b="1" dirty="0">
                      <a:latin typeface="Al Bayan Plain" charset="-78"/>
                      <a:ea typeface="Al Bayan Plain" charset="-78"/>
                      <a:cs typeface="Al Bayan Plain" charset="-78"/>
                    </a:rPr>
                    <a:t>Not 2 knock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8446413" y="2462592"/>
                    <a:ext cx="327937" cy="2646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mr-IN" sz="192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√</m:t>
                          </m:r>
                        </m:oMath>
                      </m:oMathPara>
                    </a14:m>
                    <a:endParaRPr lang="en-US" sz="1920" dirty="0" err="1">
                      <a:latin typeface="BrownProTT Light" charset="0"/>
                      <a:ea typeface="BrownProTT Light" charset="0"/>
                      <a:cs typeface="BrownProTT Light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6413" y="2462592"/>
                    <a:ext cx="327937" cy="26462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9302" r="-1852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676675" y="2985463"/>
                  <a:ext cx="327937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92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1920" dirty="0" err="1">
                    <a:latin typeface="BrownProTT Light" charset="0"/>
                    <a:ea typeface="BrownProTT Light" charset="0"/>
                    <a:cs typeface="BrownProTT Light" charset="0"/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6675" y="2985463"/>
                  <a:ext cx="327937" cy="24622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/>
          <p:cNvSpPr txBox="1"/>
          <p:nvPr/>
        </p:nvSpPr>
        <p:spPr>
          <a:xfrm>
            <a:off x="562421" y="5424747"/>
            <a:ext cx="111647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With collected data, model achieved overall </a:t>
            </a:r>
            <a:r>
              <a:rPr lang="en-US" sz="2400" b="1" u="sng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95% accuracy </a:t>
            </a:r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in </a:t>
            </a:r>
            <a:r>
              <a:rPr lang="en-US" sz="2400">
                <a:solidFill>
                  <a:schemeClr val="tx2"/>
                </a:solidFill>
                <a:ea typeface="BrownProTT Light" charset="0"/>
                <a:cs typeface="BrownProTT Light" charset="0"/>
              </a:rPr>
              <a:t>differentiating </a:t>
            </a:r>
            <a:r>
              <a:rPr lang="en-US" altLang="zh-CN" sz="240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two</a:t>
            </a:r>
            <a:r>
              <a:rPr lang="en-US" sz="240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groups of gestures.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421" y="500647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CNN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Model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6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6201" y="630604"/>
            <a:ext cx="46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/>
                </a:solidFill>
              </a:rPr>
              <a:t>My view on Core ML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201" y="1487368"/>
            <a:ext cx="5293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Pros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5764" y="2049133"/>
            <a:ext cx="105245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Easy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integrate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machine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learning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into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app.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Good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performance,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process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fast.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Apple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provides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some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stable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that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help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us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dive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into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machine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learning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world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easier.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Comes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with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a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handy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converter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tool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that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supports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several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different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training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packages.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(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Keras</a:t>
            </a:r>
            <a:r>
              <a:rPr lang="en-US" altLang="zh-CN" sz="2400" dirty="0" smtClean="0">
                <a:solidFill>
                  <a:schemeClr val="tx2"/>
                </a:solidFill>
              </a:rPr>
              <a:t>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Caffe</a:t>
            </a:r>
            <a:r>
              <a:rPr lang="en-US" altLang="zh-CN" sz="2400" dirty="0" smtClean="0">
                <a:solidFill>
                  <a:schemeClr val="tx2"/>
                </a:solidFill>
              </a:rPr>
              <a:t>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etc.)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Supports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deep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learning,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logistic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regression,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decision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trees,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and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other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“classic”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machine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learning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756629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968" y="572578"/>
            <a:ext cx="5293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Cons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6251" y="1372797"/>
            <a:ext cx="105245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Doesn’t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support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all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types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of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models.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If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you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trained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supported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by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Core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ML,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then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you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can’t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use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Core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input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and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output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format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very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straightforward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understand.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Hard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debug.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LLVM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debugger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doesn’t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work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on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Core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file.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Meaning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if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your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doesn’t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give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result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result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what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you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expected,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wouldn’t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be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very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easy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to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figure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out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whether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was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caused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by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input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data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format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by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itself,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even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by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the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model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conversion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procedure.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>
                <a:solidFill>
                  <a:schemeClr val="tx2"/>
                </a:solidFill>
              </a:rPr>
              <a:t>Doesn’t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support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federated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learning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other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self-learning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smtClean="0">
                <a:solidFill>
                  <a:schemeClr val="tx2"/>
                </a:solidFill>
              </a:rPr>
              <a:t>mechanisms.</a:t>
            </a:r>
            <a:r>
              <a:rPr lang="zh-CN" altLang="en-US" sz="2400" dirty="0" smtClean="0">
                <a:solidFill>
                  <a:schemeClr val="tx2"/>
                </a:solidFill>
              </a:rPr>
              <a:t> </a:t>
            </a:r>
            <a:endParaRPr lang="en-US" altLang="zh-CN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63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129" y="616226"/>
            <a:ext cx="739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altLang="zh-CN" sz="2800" b="1" dirty="0" smtClean="0">
                <a:solidFill>
                  <a:schemeClr val="accent1"/>
                </a:solidFill>
              </a:rPr>
              <a:t>Some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Helpful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Third-Party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Libraries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209" y="1451113"/>
            <a:ext cx="9501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CoreMLHelpers</a:t>
            </a:r>
            <a:r>
              <a:rPr lang="zh-CN" altLang="en-US" sz="2800" i="1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zh-CN" sz="2800" i="1" dirty="0" smtClean="0">
                <a:solidFill>
                  <a:schemeClr val="accent6">
                    <a:lumMod val="75000"/>
                  </a:schemeClr>
                </a:solidFill>
              </a:rPr>
              <a:t>(https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altLang="zh-CN" sz="2800" i="1" dirty="0" err="1">
                <a:solidFill>
                  <a:schemeClr val="accent6">
                    <a:lumMod val="75000"/>
                  </a:schemeClr>
                </a:solidFill>
              </a:rPr>
              <a:t>github.com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altLang="zh-CN" sz="2800" i="1" dirty="0" err="1">
                <a:solidFill>
                  <a:schemeClr val="accent6">
                    <a:lumMod val="75000"/>
                  </a:schemeClr>
                </a:solidFill>
              </a:rPr>
              <a:t>hollance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altLang="zh-CN" sz="2800" i="1" dirty="0" err="1">
                <a:solidFill>
                  <a:schemeClr val="accent6">
                    <a:lumMod val="75000"/>
                  </a:schemeClr>
                </a:solidFill>
              </a:rPr>
              <a:t>CoreMLHelpers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2209" y="3492740"/>
            <a:ext cx="735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hlinkClick r:id="rId3"/>
              </a:rPr>
              <a:t>Surge</a:t>
            </a:r>
            <a:r>
              <a:rPr lang="zh-CN" altLang="en-US" sz="2800" i="1" dirty="0" smtClean="0"/>
              <a:t>  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(https://</a:t>
            </a:r>
            <a:r>
              <a:rPr lang="en-US" altLang="zh-CN" sz="2800" i="1" dirty="0" err="1">
                <a:solidFill>
                  <a:schemeClr val="accent6">
                    <a:lumMod val="75000"/>
                  </a:schemeClr>
                </a:solidFill>
              </a:rPr>
              <a:t>github.com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altLang="zh-CN" sz="2800" i="1" dirty="0" err="1">
                <a:solidFill>
                  <a:schemeClr val="accent6">
                    <a:lumMod val="75000"/>
                  </a:schemeClr>
                </a:solidFill>
              </a:rPr>
              <a:t>mattt</a:t>
            </a:r>
            <a:r>
              <a:rPr lang="en-US" altLang="zh-CN" sz="2800" i="1" dirty="0">
                <a:solidFill>
                  <a:schemeClr val="accent6">
                    <a:lumMod val="75000"/>
                  </a:schemeClr>
                </a:solidFill>
              </a:rPr>
              <a:t>/Surge)</a:t>
            </a:r>
            <a:endParaRPr lang="en-US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2209" y="4234071"/>
            <a:ext cx="9024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Surge is a Swift library that uses the Accelerate framework to provide high-performance functions for matrix math, digital signal processing, and image manipulation.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2209" y="2173116"/>
            <a:ext cx="9024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This is a collection of types and functions that make it a little easier to work with Core ML in Swift.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33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3461" y="1327778"/>
            <a:ext cx="390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/>
                </a:solidFill>
              </a:rPr>
              <a:t>What </a:t>
            </a:r>
            <a:r>
              <a:rPr lang="en-US" sz="3600" b="1" dirty="0" smtClean="0">
                <a:solidFill>
                  <a:schemeClr val="accent1"/>
                </a:solidFill>
              </a:rPr>
              <a:t>is Core ML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3461" y="2910861"/>
            <a:ext cx="464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altLang="zh-CN" sz="3600" b="1" dirty="0" smtClean="0">
                <a:solidFill>
                  <a:schemeClr val="accent1"/>
                </a:solidFill>
              </a:rPr>
              <a:t>My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Core ML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3600" b="1" dirty="0" smtClean="0">
                <a:solidFill>
                  <a:schemeClr val="accent1"/>
                </a:solidFill>
              </a:rPr>
              <a:t>Project</a:t>
            </a:r>
            <a:r>
              <a:rPr lang="en-US" sz="3600" b="1" dirty="0" smtClean="0">
                <a:solidFill>
                  <a:schemeClr val="accent1"/>
                </a:solidFill>
              </a:rPr>
              <a:t>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3461" y="4493944"/>
            <a:ext cx="46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/>
                </a:solidFill>
              </a:rPr>
              <a:t>My view on Core ML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6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419" y="1581440"/>
            <a:ext cx="539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</a:rPr>
              <a:t>Machine Learning 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720" y="2184077"/>
            <a:ext cx="10222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NVIDIA defines machine learning like this: "Machine Learning at its most basic is the practice of </a:t>
            </a:r>
            <a:r>
              <a:rPr lang="en-US" sz="2400" dirty="0">
                <a:solidFill>
                  <a:srgbClr val="FF0000"/>
                </a:solidFill>
              </a:rPr>
              <a:t>using algorithms to parse data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, learn from it, and then make a </a:t>
            </a:r>
            <a:r>
              <a:rPr lang="en-US" sz="2400" dirty="0">
                <a:solidFill>
                  <a:srgbClr val="FF0000"/>
                </a:solidFill>
              </a:rPr>
              <a:t>determination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or </a:t>
            </a:r>
            <a:r>
              <a:rPr lang="en-US" sz="2400" dirty="0">
                <a:solidFill>
                  <a:srgbClr val="FF0000"/>
                </a:solidFill>
              </a:rPr>
              <a:t>prediction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about something in the world."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720" y="4547954"/>
            <a:ext cx="10222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Deep learning is</a:t>
            </a:r>
            <a:r>
              <a:rPr lang="en-US" sz="2400" dirty="0">
                <a:solidFill>
                  <a:schemeClr val="accent1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a class of machine learning algorithms</a:t>
            </a:r>
            <a:r>
              <a:rPr lang="en-US" sz="2400" dirty="0">
                <a:solidFill>
                  <a:schemeClr val="accent1"/>
                </a:solidFill>
              </a:rPr>
              <a:t> </a:t>
            </a:r>
            <a:r>
              <a:rPr lang="en-US" sz="2400" dirty="0">
                <a:solidFill>
                  <a:schemeClr val="tx2"/>
                </a:solidFill>
              </a:rPr>
              <a:t>that:</a:t>
            </a:r>
            <a:r>
              <a:rPr lang="en-US" sz="2400" dirty="0">
                <a:solidFill>
                  <a:schemeClr val="accent1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use a </a:t>
            </a:r>
            <a:r>
              <a:rPr lang="en-US" sz="2400" dirty="0" smtClean="0">
                <a:solidFill>
                  <a:srgbClr val="FF0000"/>
                </a:solidFill>
              </a:rPr>
              <a:t>cascade of</a:t>
            </a:r>
            <a:r>
              <a:rPr lang="en-US" sz="2400" dirty="0">
                <a:solidFill>
                  <a:srgbClr val="FF0000"/>
                </a:solidFill>
              </a:rPr>
              <a:t> many layers</a:t>
            </a:r>
            <a:r>
              <a:rPr lang="en-US" sz="2400" dirty="0">
                <a:solidFill>
                  <a:schemeClr val="accent1"/>
                </a:solidFill>
              </a:rPr>
              <a:t> </a:t>
            </a:r>
            <a:r>
              <a:rPr lang="en-US" sz="2400" dirty="0">
                <a:solidFill>
                  <a:schemeClr val="tx2"/>
                </a:solidFill>
              </a:rPr>
              <a:t>of nonlinear processing units for feature extraction </a:t>
            </a:r>
            <a:r>
              <a:rPr lang="en-US" sz="2400" dirty="0" smtClean="0">
                <a:solidFill>
                  <a:schemeClr val="tx2"/>
                </a:solidFill>
              </a:rPr>
              <a:t>and transformation</a:t>
            </a:r>
            <a:r>
              <a:rPr lang="en-US" sz="2400" dirty="0">
                <a:solidFill>
                  <a:schemeClr val="tx2"/>
                </a:solidFill>
              </a:rPr>
              <a:t>. 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419" y="3945317"/>
            <a:ext cx="539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</a:rPr>
              <a:t>Deep Learning 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539" y="538888"/>
            <a:ext cx="390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/>
                </a:solidFill>
              </a:rPr>
              <a:t>What </a:t>
            </a:r>
            <a:r>
              <a:rPr lang="en-US" sz="3600" b="1" dirty="0" smtClean="0">
                <a:solidFill>
                  <a:schemeClr val="accent1"/>
                </a:solidFill>
              </a:rPr>
              <a:t>is Core ML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782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0131" y="697113"/>
            <a:ext cx="539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1"/>
                </a:solidFill>
              </a:rPr>
              <a:t>Core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ML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47" y="2029969"/>
            <a:ext cx="6768592" cy="1719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5464" y="4522100"/>
            <a:ext cx="8676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>
                <a:solidFill>
                  <a:srgbClr val="0070C0"/>
                </a:solidFill>
              </a:rPr>
              <a:t>A</a:t>
            </a:r>
            <a:r>
              <a:rPr lang="zh-CN" altLang="en-US" sz="2400" u="sng" dirty="0" smtClean="0">
                <a:solidFill>
                  <a:srgbClr val="0070C0"/>
                </a:solidFill>
              </a:rPr>
              <a:t> </a:t>
            </a:r>
            <a:r>
              <a:rPr lang="en-US" altLang="zh-CN" sz="2400" u="sng" dirty="0" smtClean="0">
                <a:solidFill>
                  <a:srgbClr val="0070C0"/>
                </a:solidFill>
              </a:rPr>
              <a:t>tool</a:t>
            </a:r>
            <a:r>
              <a:rPr lang="zh-CN" altLang="en-US" sz="2400" u="sng" dirty="0" smtClean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that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helps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us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integrate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machine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learning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models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into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our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app.</a:t>
            </a:r>
            <a:endParaRPr lang="en-US" altLang="zh-CN" sz="24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3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9536" y="429748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Core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ML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Models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0160" y="1089760"/>
            <a:ext cx="404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1.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Apple’s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Models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</a:rPr>
              <a:t>   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1056" y="1714622"/>
            <a:ext cx="54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developer.apple.com</a:t>
            </a:r>
            <a:r>
              <a:rPr lang="en-US" dirty="0">
                <a:solidFill>
                  <a:srgbClr val="0070C0"/>
                </a:solidFill>
              </a:rPr>
              <a:t>/machine-learning/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160" y="2247151"/>
            <a:ext cx="404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2.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Custom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</a:rPr>
              <a:t>Models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56" y="2851346"/>
            <a:ext cx="9195493" cy="2787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91056" y="5944408"/>
            <a:ext cx="7095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0070C0"/>
                </a:solidFill>
              </a:rPr>
              <a:t>TensorFlow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?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      </a:t>
            </a:r>
            <a:r>
              <a:rPr lang="en-US" altLang="zh-CN" sz="2400" b="1" dirty="0" err="1" smtClean="0">
                <a:solidFill>
                  <a:srgbClr val="FFC000"/>
                </a:solidFill>
              </a:rPr>
              <a:t>TensorFlow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 </a:t>
            </a:r>
            <a:r>
              <a:rPr lang="zh-CN" altLang="en-US" sz="2400" b="1" dirty="0">
                <a:solidFill>
                  <a:srgbClr val="FFC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14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816" y="778998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System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Structure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84" y="1579217"/>
            <a:ext cx="7889240" cy="3921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5876" y="4570816"/>
            <a:ext cx="1372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CPU</a:t>
            </a:r>
            <a:endParaRPr lang="en-US" altLang="zh-C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14872" y="4570816"/>
            <a:ext cx="1446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</a:t>
            </a:r>
            <a:endParaRPr lang="en-US" altLang="zh-C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2" name="Curved Connector 11"/>
          <p:cNvCxnSpPr>
            <a:stCxn id="7" idx="2"/>
            <a:endCxn id="10" idx="2"/>
          </p:cNvCxnSpPr>
          <p:nvPr/>
        </p:nvCxnSpPr>
        <p:spPr>
          <a:xfrm rot="16200000" flipH="1">
            <a:off x="5995054" y="551213"/>
            <a:ext cx="12700" cy="9885865"/>
          </a:xfrm>
          <a:prstGeom prst="curvedConnector3">
            <a:avLst>
              <a:gd name="adj1" fmla="val 5220000"/>
            </a:avLst>
          </a:prstGeom>
          <a:ln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29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921" y="967761"/>
            <a:ext cx="4535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altLang="zh-CN" sz="3600" b="1" dirty="0" smtClean="0">
                <a:solidFill>
                  <a:schemeClr val="accent1"/>
                </a:solidFill>
              </a:rPr>
              <a:t>My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Core ML</a:t>
            </a:r>
            <a:r>
              <a:rPr lang="en-US" sz="3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3600" b="1" dirty="0" smtClean="0">
                <a:solidFill>
                  <a:schemeClr val="accent1"/>
                </a:solidFill>
              </a:rPr>
              <a:t>Project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3020" y="2354580"/>
            <a:ext cx="9966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Due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to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our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company’s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confidential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policy,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let’s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simplify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the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requirement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like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this:</a:t>
            </a:r>
          </a:p>
          <a:p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altLang="zh-CN" sz="2800" dirty="0" smtClean="0">
                <a:solidFill>
                  <a:schemeClr val="tx2"/>
                </a:solidFill>
              </a:rPr>
              <a:t>Recognize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double</a:t>
            </a:r>
            <a:r>
              <a:rPr lang="en-US" altLang="zh-CN" sz="2800" dirty="0">
                <a:solidFill>
                  <a:schemeClr val="tx2"/>
                </a:solidFill>
              </a:rPr>
              <a:t>-</a:t>
            </a:r>
            <a:r>
              <a:rPr lang="en-US" altLang="zh-CN" sz="2800" dirty="0" smtClean="0">
                <a:solidFill>
                  <a:schemeClr val="tx2"/>
                </a:solidFill>
              </a:rPr>
              <a:t>knock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intention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on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the</a:t>
            </a:r>
            <a:r>
              <a:rPr lang="zh-CN" altLang="en-US" sz="2800" dirty="0" smtClean="0">
                <a:solidFill>
                  <a:schemeClr val="tx2"/>
                </a:solidFill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</a:rPr>
              <a:t>phone.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20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6" y="1277975"/>
            <a:ext cx="4467226" cy="3238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8313" y="4586281"/>
            <a:ext cx="1746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Accelerometer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12" y="1333372"/>
            <a:ext cx="4702189" cy="3252909"/>
          </a:xfrm>
          <a:prstGeom prst="rect">
            <a:avLst/>
          </a:prstGeom>
        </p:spPr>
      </p:pic>
      <p:sp>
        <p:nvSpPr>
          <p:cNvPr id="10" name="Left Bracket 9"/>
          <p:cNvSpPr/>
          <p:nvPr/>
        </p:nvSpPr>
        <p:spPr>
          <a:xfrm rot="16200000">
            <a:off x="7156036" y="3414925"/>
            <a:ext cx="178593" cy="717511"/>
          </a:xfrm>
          <a:prstGeom prst="leftBracket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6200000">
            <a:off x="8903142" y="3374674"/>
            <a:ext cx="178592" cy="798013"/>
          </a:xfrm>
          <a:prstGeom prst="leftBracket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42434" y="4786336"/>
            <a:ext cx="200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Signal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Processing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5650" y="5413769"/>
            <a:ext cx="76382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ERROR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CASE: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False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Positive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&amp;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False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5650" y="480307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Data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Collection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49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4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242050"/>
            <a:ext cx="2743200" cy="365125"/>
          </a:xfrm>
        </p:spPr>
        <p:txBody>
          <a:bodyPr/>
          <a:lstStyle/>
          <a:p>
            <a:fld id="{3E792778-6E2E-654E-A6CA-8FEBC32100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76" y="1469549"/>
            <a:ext cx="2846335" cy="2218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105" y="1469549"/>
            <a:ext cx="2868929" cy="2218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105" y="4077535"/>
            <a:ext cx="2868929" cy="21836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576" y="4077535"/>
            <a:ext cx="2846335" cy="21836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83831" y="3724768"/>
            <a:ext cx="66897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40">
                <a:latin typeface="BrownProTT Light" charset="0"/>
                <a:ea typeface="BrownProTT Light" charset="0"/>
                <a:cs typeface="BrownProTT Light" charset="0"/>
              </a:rPr>
              <a:t>(a)</a:t>
            </a:r>
            <a:endParaRPr lang="en-US" sz="1440" dirty="0" err="1">
              <a:latin typeface="BrownProTT Light" charset="0"/>
              <a:ea typeface="BrownProTT Light" charset="0"/>
              <a:cs typeface="BrownProTT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1481" y="3744407"/>
            <a:ext cx="66897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40">
                <a:latin typeface="BrownProTT Light" charset="0"/>
                <a:ea typeface="BrownProTT Light" charset="0"/>
                <a:cs typeface="BrownProTT Light" charset="0"/>
              </a:rPr>
              <a:t>(b)</a:t>
            </a:r>
            <a:endParaRPr lang="en-US" sz="1440" dirty="0" err="1">
              <a:latin typeface="BrownProTT Light" charset="0"/>
              <a:ea typeface="BrownProTT Light" charset="0"/>
              <a:cs typeface="BrownProTT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829" y="6332765"/>
            <a:ext cx="66897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40">
                <a:latin typeface="BrownProTT Light" charset="0"/>
                <a:ea typeface="BrownProTT Light" charset="0"/>
                <a:cs typeface="BrownProTT Light" charset="0"/>
              </a:rPr>
              <a:t>(c)</a:t>
            </a:r>
            <a:endParaRPr lang="en-US" sz="1440" dirty="0" err="1">
              <a:latin typeface="BrownProTT Light" charset="0"/>
              <a:ea typeface="BrownProTT Light" charset="0"/>
              <a:cs typeface="BrownProTT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1481" y="6332765"/>
            <a:ext cx="66897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40" dirty="0">
                <a:latin typeface="BrownProTT Light" charset="0"/>
                <a:ea typeface="BrownProTT Light" charset="0"/>
                <a:cs typeface="BrownProTT Light" charset="0"/>
              </a:rPr>
              <a:t>(d)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1187" y="2049428"/>
            <a:ext cx="8353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double </a:t>
            </a:r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knock, static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07441" y="1987777"/>
            <a:ext cx="97964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double knock while walking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1186" y="4465975"/>
            <a:ext cx="9796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shake</a:t>
            </a:r>
          </a:p>
          <a:p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phone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66310" y="4364811"/>
            <a:ext cx="128452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drop</a:t>
            </a:r>
          </a:p>
          <a:p>
            <a:r>
              <a:rPr lang="en-US" sz="2000" dirty="0">
                <a:solidFill>
                  <a:schemeClr val="tx2"/>
                </a:solidFill>
                <a:ea typeface="BrownProTT Light" charset="0"/>
                <a:cs typeface="BrownProTT Light" charset="0"/>
              </a:rPr>
              <a:t>phone on soft surface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60543" y="646735"/>
            <a:ext cx="1577321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20" dirty="0">
                <a:latin typeface="BrownProTT Light" charset="0"/>
                <a:ea typeface="BrownProTT Light" charset="0"/>
                <a:cs typeface="BrownProTT Light" charset="0"/>
              </a:rPr>
              <a:t>Signals have peaky features, </a:t>
            </a:r>
          </a:p>
          <a:p>
            <a:r>
              <a:rPr lang="en-US" sz="1920" dirty="0">
                <a:latin typeface="BrownProTT Light" charset="0"/>
                <a:ea typeface="BrownProTT Light" charset="0"/>
                <a:cs typeface="BrownProTT Light" charset="0"/>
              </a:rPr>
              <a:t>but “looks” </a:t>
            </a:r>
            <a:r>
              <a:rPr lang="en-US" sz="1920" dirty="0" smtClean="0">
                <a:latin typeface="BrownProTT Light" charset="0"/>
                <a:ea typeface="BrownProTT Light" charset="0"/>
                <a:cs typeface="BrownProTT Light" charset="0"/>
              </a:rPr>
              <a:t>differently </a:t>
            </a:r>
            <a:endParaRPr lang="en-US" sz="1920" dirty="0">
              <a:latin typeface="BrownProTT Light" charset="0"/>
              <a:ea typeface="BrownProTT Light" charset="0"/>
              <a:cs typeface="BrownProTT Light" charset="0"/>
            </a:endParaRPr>
          </a:p>
        </p:txBody>
      </p:sp>
      <p:sp>
        <p:nvSpPr>
          <p:cNvPr id="28" name="Oval Callout 27"/>
          <p:cNvSpPr/>
          <p:nvPr/>
        </p:nvSpPr>
        <p:spPr>
          <a:xfrm>
            <a:off x="9501807" y="403044"/>
            <a:ext cx="2374593" cy="1669244"/>
          </a:xfrm>
          <a:prstGeom prst="wedgeEllipseCallout">
            <a:avLst>
              <a:gd name="adj1" fmla="val -26715"/>
              <a:gd name="adj2" fmla="val 93998"/>
            </a:avLst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0" name="TextBox 29"/>
          <p:cNvSpPr txBox="1"/>
          <p:nvPr/>
        </p:nvSpPr>
        <p:spPr>
          <a:xfrm>
            <a:off x="562421" y="500647"/>
            <a:ext cx="42428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Challenge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87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539</Words>
  <Application>Microsoft Macintosh PowerPoint</Application>
  <PresentationFormat>Widescreen</PresentationFormat>
  <Paragraphs>99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 Bayan Plain</vt:lpstr>
      <vt:lpstr>Blue Sky Standard Light</vt:lpstr>
      <vt:lpstr>BrownProTT Light</vt:lpstr>
      <vt:lpstr>Calibri</vt:lpstr>
      <vt:lpstr>Calibri Light</vt:lpstr>
      <vt:lpstr>Cambria Math</vt:lpstr>
      <vt:lpstr>Courier New</vt:lpstr>
      <vt:lpstr>DengXian</vt:lpstr>
      <vt:lpstr>Wingdings</vt:lpstr>
      <vt:lpstr>Arial</vt:lpstr>
      <vt:lpstr>Office Theme</vt:lpstr>
      <vt:lpstr>My View on Core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Summary</dc:title>
  <dc:creator>Dustin Jia</dc:creator>
  <cp:lastModifiedBy>Dustin Jia</cp:lastModifiedBy>
  <cp:revision>58</cp:revision>
  <dcterms:created xsi:type="dcterms:W3CDTF">2018-03-29T00:34:34Z</dcterms:created>
  <dcterms:modified xsi:type="dcterms:W3CDTF">2018-05-20T17:15:19Z</dcterms:modified>
</cp:coreProperties>
</file>